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7" r:id="rId17"/>
    <p:sldId id="271" r:id="rId18"/>
    <p:sldId id="272"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2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3403C1-FFAC-984B-B8BD-E3069F95570A}" type="datetimeFigureOut">
              <a:rPr lang="en-US" smtClean="0"/>
              <a:pPr/>
              <a:t>9/14/16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41B4F6-952A-A24A-9593-AC501A0F3DCB}" type="slidenum">
              <a:rPr lang="en-US" smtClean="0"/>
              <a:pPr/>
              <a:t>‹#›</a:t>
            </a:fld>
            <a:endParaRPr lang="en-US"/>
          </a:p>
        </p:txBody>
      </p:sp>
    </p:spTree>
    <p:extLst>
      <p:ext uri="{BB962C8B-B14F-4D97-AF65-F5344CB8AC3E}">
        <p14:creationId xmlns:p14="http://schemas.microsoft.com/office/powerpoint/2010/main" val="13115764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1B4F6-952A-A24A-9593-AC501A0F3DCB}" type="slidenum">
              <a:rPr lang="en-US" smtClean="0"/>
              <a:pPr/>
              <a:t>2</a:t>
            </a:fld>
            <a:endParaRPr lang="en-US"/>
          </a:p>
        </p:txBody>
      </p:sp>
    </p:spTree>
    <p:extLst>
      <p:ext uri="{BB962C8B-B14F-4D97-AF65-F5344CB8AC3E}">
        <p14:creationId xmlns:p14="http://schemas.microsoft.com/office/powerpoint/2010/main" val="689727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questions-and others you might have-illustrate the complexity of the issue and ensure that you do not develop an argument that is </a:t>
            </a:r>
            <a:r>
              <a:rPr lang="en-US" i="1" dirty="0" smtClean="0">
                <a:solidFill>
                  <a:srgbClr val="354675"/>
                </a:solidFill>
              </a:rPr>
              <a:t>one-sided </a:t>
            </a:r>
            <a:r>
              <a:rPr lang="en-US" dirty="0" smtClean="0"/>
              <a:t>or </a:t>
            </a:r>
            <a:r>
              <a:rPr lang="en-US" i="1" dirty="0" smtClean="0">
                <a:solidFill>
                  <a:schemeClr val="tx2">
                    <a:lumMod val="75000"/>
                  </a:schemeClr>
                </a:solidFill>
              </a:rPr>
              <a:t>polarized between yes and no</a:t>
            </a:r>
            <a:r>
              <a:rPr lang="en-US" dirty="0" smtClean="0"/>
              <a:t>.</a:t>
            </a:r>
          </a:p>
          <a:p>
            <a:endParaRPr lang="en-US" dirty="0"/>
          </a:p>
        </p:txBody>
      </p:sp>
      <p:sp>
        <p:nvSpPr>
          <p:cNvPr id="4" name="Slide Number Placeholder 3"/>
          <p:cNvSpPr>
            <a:spLocks noGrp="1"/>
          </p:cNvSpPr>
          <p:nvPr>
            <p:ph type="sldNum" sz="quarter" idx="10"/>
          </p:nvPr>
        </p:nvSpPr>
        <p:spPr/>
        <p:txBody>
          <a:bodyPr/>
          <a:lstStyle/>
          <a:p>
            <a:fld id="{2041B4F6-952A-A24A-9593-AC501A0F3DCB}"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these questions in mind, you can begin to formulate a thesis, or claim, that captures your position on the topic.</a:t>
            </a:r>
            <a:endParaRPr lang="en-US" dirty="0"/>
          </a:p>
        </p:txBody>
      </p:sp>
      <p:sp>
        <p:nvSpPr>
          <p:cNvPr id="4" name="Slide Number Placeholder 3"/>
          <p:cNvSpPr>
            <a:spLocks noGrp="1"/>
          </p:cNvSpPr>
          <p:nvPr>
            <p:ph type="sldNum" sz="quarter" idx="10"/>
          </p:nvPr>
        </p:nvSpPr>
        <p:spPr/>
        <p:txBody>
          <a:bodyPr/>
          <a:lstStyle/>
          <a:p>
            <a:fld id="{2041B4F6-952A-A24A-9593-AC501A0F3DCB}"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Addresses the question:</a:t>
            </a:r>
            <a:r>
              <a:rPr lang="en-US" baseline="0" dirty="0" smtClean="0"/>
              <a:t>  </a:t>
            </a:r>
            <a:r>
              <a:rPr lang="en-US" dirty="0" smtClean="0"/>
              <a:t>Does requiring community service devalue it? How would making community service mandatory affect the fact  that many students volunteer for selfish reasons, namely, padding their resumes for college?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041B4F6-952A-A24A-9593-AC501A0F3DCB}"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Adresses</a:t>
            </a:r>
            <a:r>
              <a:rPr lang="en-US" dirty="0" smtClean="0"/>
              <a:t> questions:  </a:t>
            </a:r>
            <a:endParaRPr lang="en-US" dirty="0"/>
          </a:p>
        </p:txBody>
      </p:sp>
      <p:sp>
        <p:nvSpPr>
          <p:cNvPr id="4" name="Slide Number Placeholder 3"/>
          <p:cNvSpPr>
            <a:spLocks noGrp="1"/>
          </p:cNvSpPr>
          <p:nvPr>
            <p:ph type="sldNum" sz="quarter" idx="10"/>
          </p:nvPr>
        </p:nvSpPr>
        <p:spPr/>
        <p:txBody>
          <a:bodyPr/>
          <a:lstStyle/>
          <a:p>
            <a:fld id="{2041B4F6-952A-A24A-9593-AC501A0F3DCB}"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9/14/16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9/14/16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9/14/16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9/14/16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9/14/16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9/14/16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9/14/16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9/14/16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9/14/16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9/14/16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9/14/16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9/14/16</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Writing a Synthesis Essay</a:t>
            </a:r>
            <a:endParaRPr lang="en-US" dirty="0"/>
          </a:p>
        </p:txBody>
      </p:sp>
      <p:sp>
        <p:nvSpPr>
          <p:cNvPr id="3" name="Subtitle 2"/>
          <p:cNvSpPr>
            <a:spLocks noGrp="1"/>
          </p:cNvSpPr>
          <p:nvPr>
            <p:ph type="subTitle" idx="1"/>
          </p:nvPr>
        </p:nvSpPr>
        <p:spPr/>
        <p:txBody>
          <a:bodyPr/>
          <a:lstStyle/>
          <a:p>
            <a:r>
              <a:rPr lang="en-US" dirty="0" smtClean="0"/>
              <a:t>Recognizing Complexity </a:t>
            </a:r>
          </a:p>
          <a:p>
            <a:r>
              <a:rPr lang="en-US" dirty="0" smtClean="0"/>
              <a:t>and </a:t>
            </a:r>
          </a:p>
          <a:p>
            <a:r>
              <a:rPr lang="en-US" dirty="0" smtClean="0"/>
              <a:t>Formulating Your Position</a:t>
            </a:r>
            <a:endParaRPr lang="en-US" dirty="0"/>
          </a:p>
        </p:txBody>
      </p:sp>
    </p:spTree>
    <p:extLst>
      <p:ext uri="{BB962C8B-B14F-4D97-AF65-F5344CB8AC3E}">
        <p14:creationId xmlns:p14="http://schemas.microsoft.com/office/powerpoint/2010/main" val="390278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63587"/>
            <a:ext cx="6965245" cy="1202485"/>
          </a:xfrm>
        </p:spPr>
        <p:txBody>
          <a:bodyPr>
            <a:normAutofit fontScale="90000"/>
          </a:bodyPr>
          <a:lstStyle/>
          <a:p>
            <a:r>
              <a:rPr lang="en-US" dirty="0" smtClean="0"/>
              <a:t>Source 4, on resume padding</a:t>
            </a:r>
            <a:endParaRPr lang="en-US" dirty="0"/>
          </a:p>
        </p:txBody>
      </p:sp>
      <p:sp>
        <p:nvSpPr>
          <p:cNvPr id="3" name="Content Placeholder 2"/>
          <p:cNvSpPr>
            <a:spLocks noGrp="1"/>
          </p:cNvSpPr>
          <p:nvPr>
            <p:ph idx="1"/>
          </p:nvPr>
        </p:nvSpPr>
        <p:spPr>
          <a:xfrm>
            <a:off x="853440" y="1526602"/>
            <a:ext cx="5411893" cy="4315398"/>
          </a:xfrm>
        </p:spPr>
        <p:txBody>
          <a:bodyPr>
            <a:normAutofit lnSpcReduction="10000"/>
          </a:bodyPr>
          <a:lstStyle/>
          <a:p>
            <a:r>
              <a:rPr lang="en-US" dirty="0" smtClean="0"/>
              <a:t>This source is a good counterexample to Source 3.</a:t>
            </a:r>
          </a:p>
          <a:p>
            <a:r>
              <a:rPr lang="en-US" dirty="0" smtClean="0"/>
              <a:t>It reports on the cynical attitude of students who perform community service specifically to bolster their college applications.</a:t>
            </a:r>
          </a:p>
          <a:p>
            <a:r>
              <a:rPr lang="en-US" dirty="0" smtClean="0"/>
              <a:t>Would nationwide mandatory community service eliminate this issue?</a:t>
            </a:r>
          </a:p>
          <a:p>
            <a:r>
              <a:rPr lang="en-US" dirty="0" smtClean="0"/>
              <a:t>Would it make it more difficult for truly altruistic (</a:t>
            </a:r>
            <a:r>
              <a:rPr lang="en-US" dirty="0" err="1" smtClean="0"/>
              <a:t>def</a:t>
            </a:r>
            <a:r>
              <a:rPr lang="en-US" dirty="0" smtClean="0"/>
              <a:t>: unselfish) students to distinguish themselves?</a:t>
            </a:r>
            <a:endParaRPr lang="en-US" dirty="0"/>
          </a:p>
        </p:txBody>
      </p:sp>
      <p:pic>
        <p:nvPicPr>
          <p:cNvPr id="4" name="Picture 3"/>
          <p:cNvPicPr>
            <a:picLocks noChangeAspect="1"/>
          </p:cNvPicPr>
          <p:nvPr/>
        </p:nvPicPr>
        <p:blipFill>
          <a:blip r:embed="rId2"/>
          <a:stretch>
            <a:fillRect/>
          </a:stretch>
        </p:blipFill>
        <p:spPr>
          <a:xfrm>
            <a:off x="6180182" y="2032017"/>
            <a:ext cx="2758502" cy="2758502"/>
          </a:xfrm>
          <a:prstGeom prst="rect">
            <a:avLst/>
          </a:prstGeom>
        </p:spPr>
      </p:pic>
    </p:spTree>
    <p:extLst>
      <p:ext uri="{BB962C8B-B14F-4D97-AF65-F5344CB8AC3E}">
        <p14:creationId xmlns:p14="http://schemas.microsoft.com/office/powerpoint/2010/main" val="2235675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 5, on mandatory volunteerism</a:t>
            </a:r>
            <a:endParaRPr lang="en-US" dirty="0"/>
          </a:p>
        </p:txBody>
      </p:sp>
      <p:sp>
        <p:nvSpPr>
          <p:cNvPr id="3" name="Content Placeholder 2"/>
          <p:cNvSpPr>
            <a:spLocks noGrp="1"/>
          </p:cNvSpPr>
          <p:nvPr>
            <p:ph idx="1"/>
          </p:nvPr>
        </p:nvSpPr>
        <p:spPr/>
        <p:txBody>
          <a:bodyPr/>
          <a:lstStyle/>
          <a:p>
            <a:r>
              <a:rPr lang="en-US" dirty="0" smtClean="0"/>
              <a:t>This source reports that requiring community service may discourage future involvement, making it less likely that volunteering will become a lifelong habit.</a:t>
            </a:r>
          </a:p>
          <a:p>
            <a:r>
              <a:rPr lang="en-US" dirty="0" smtClean="0"/>
              <a:t>Does this finding ring true for you?</a:t>
            </a:r>
            <a:endParaRPr lang="en-US" dirty="0"/>
          </a:p>
        </p:txBody>
      </p:sp>
      <p:pic>
        <p:nvPicPr>
          <p:cNvPr id="4" name="Picture 3"/>
          <p:cNvPicPr>
            <a:picLocks noChangeAspect="1"/>
          </p:cNvPicPr>
          <p:nvPr/>
        </p:nvPicPr>
        <p:blipFill>
          <a:blip r:embed="rId2"/>
          <a:stretch>
            <a:fillRect/>
          </a:stretch>
        </p:blipFill>
        <p:spPr>
          <a:xfrm>
            <a:off x="3656478" y="4372631"/>
            <a:ext cx="1702547" cy="1570567"/>
          </a:xfrm>
          <a:prstGeom prst="rect">
            <a:avLst/>
          </a:prstGeom>
        </p:spPr>
      </p:pic>
      <p:sp>
        <p:nvSpPr>
          <p:cNvPr id="5" name="TextBox 4"/>
          <p:cNvSpPr txBox="1"/>
          <p:nvPr/>
        </p:nvSpPr>
        <p:spPr>
          <a:xfrm>
            <a:off x="3656478" y="5943198"/>
            <a:ext cx="1702547" cy="369332"/>
          </a:xfrm>
          <a:prstGeom prst="rect">
            <a:avLst/>
          </a:prstGeom>
          <a:noFill/>
        </p:spPr>
        <p:txBody>
          <a:bodyPr wrap="square" rtlCol="0">
            <a:spAutoFit/>
          </a:bodyPr>
          <a:lstStyle/>
          <a:p>
            <a:pPr algn="ctr"/>
            <a:r>
              <a:rPr lang="en-US" b="1" dirty="0" smtClean="0">
                <a:latin typeface="Arial Black"/>
                <a:cs typeface="Arial Black"/>
              </a:rPr>
              <a:t>ORIGINS</a:t>
            </a:r>
            <a:endParaRPr lang="en-US" b="1" dirty="0">
              <a:latin typeface="Arial Black"/>
              <a:cs typeface="Arial Black"/>
            </a:endParaRPr>
          </a:p>
        </p:txBody>
      </p:sp>
    </p:spTree>
    <p:extLst>
      <p:ext uri="{BB962C8B-B14F-4D97-AF65-F5344CB8AC3E}">
        <p14:creationId xmlns:p14="http://schemas.microsoft.com/office/powerpoint/2010/main" val="1626204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94984"/>
            <a:ext cx="6965245" cy="1202485"/>
          </a:xfrm>
        </p:spPr>
        <p:txBody>
          <a:bodyPr>
            <a:normAutofit fontScale="90000"/>
          </a:bodyPr>
          <a:lstStyle/>
          <a:p>
            <a:r>
              <a:rPr lang="en-US" dirty="0" smtClean="0"/>
              <a:t>Source 6, the graphs from Mark Hugo Lopez’s study</a:t>
            </a:r>
            <a:endParaRPr lang="en-US" dirty="0"/>
          </a:p>
        </p:txBody>
      </p:sp>
      <p:sp>
        <p:nvSpPr>
          <p:cNvPr id="3" name="Content Placeholder 2"/>
          <p:cNvSpPr>
            <a:spLocks noGrp="1"/>
          </p:cNvSpPr>
          <p:nvPr>
            <p:ph idx="1"/>
          </p:nvPr>
        </p:nvSpPr>
        <p:spPr>
          <a:xfrm>
            <a:off x="829733" y="1797469"/>
            <a:ext cx="7467599" cy="4569464"/>
          </a:xfrm>
        </p:spPr>
        <p:txBody>
          <a:bodyPr>
            <a:normAutofit fontScale="92500" lnSpcReduction="10000"/>
          </a:bodyPr>
          <a:lstStyle/>
          <a:p>
            <a:r>
              <a:rPr lang="en-US" dirty="0" smtClean="0"/>
              <a:t>This source raises further questions about required community service.</a:t>
            </a:r>
          </a:p>
          <a:p>
            <a:r>
              <a:rPr lang="en-US" dirty="0" smtClean="0"/>
              <a:t>Graph 1 shows that support for requiring such service is weakest among those currently in school and is evenly split among those over the age of twenty-one.</a:t>
            </a:r>
          </a:p>
          <a:p>
            <a:r>
              <a:rPr lang="en-US" dirty="0" smtClean="0"/>
              <a:t>Does this finding suggest that community service is “good medicine” for high school students, who will eventually appreciate the experience?</a:t>
            </a:r>
          </a:p>
          <a:p>
            <a:r>
              <a:rPr lang="en-US" dirty="0" smtClean="0"/>
              <a:t>Graph 2 shows that young people with greater levels of education (“Educationally Successful,” signifying completion of a BA or some college work, as opposed to only a high school education) are more likely to support a community service requirement in high school.</a:t>
            </a:r>
            <a:endParaRPr lang="en-US" dirty="0"/>
          </a:p>
        </p:txBody>
      </p:sp>
    </p:spTree>
    <p:extLst>
      <p:ext uri="{BB962C8B-B14F-4D97-AF65-F5344CB8AC3E}">
        <p14:creationId xmlns:p14="http://schemas.microsoft.com/office/powerpoint/2010/main" val="29001920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Formulating Your Position</a:t>
            </a:r>
            <a:endParaRPr lang="en-US" dirty="0"/>
          </a:p>
        </p:txBody>
      </p:sp>
      <p:sp>
        <p:nvSpPr>
          <p:cNvPr id="3" name="Content Placeholder 2"/>
          <p:cNvSpPr>
            <a:spLocks noGrp="1"/>
          </p:cNvSpPr>
          <p:nvPr>
            <p:ph idx="1"/>
          </p:nvPr>
        </p:nvSpPr>
        <p:spPr/>
        <p:txBody>
          <a:bodyPr/>
          <a:lstStyle/>
          <a:p>
            <a:r>
              <a:rPr lang="en-US" dirty="0" smtClean="0"/>
              <a:t>Before you formulate your position, it might be helpful to take stock of the issues.  </a:t>
            </a:r>
            <a:endParaRPr lang="en-US" dirty="0"/>
          </a:p>
        </p:txBody>
      </p:sp>
      <p:pic>
        <p:nvPicPr>
          <p:cNvPr id="4" name="Picture 3"/>
          <p:cNvPicPr>
            <a:picLocks noChangeAspect="1"/>
          </p:cNvPicPr>
          <p:nvPr/>
        </p:nvPicPr>
        <p:blipFill>
          <a:blip r:embed="rId2"/>
          <a:stretch>
            <a:fillRect/>
          </a:stretch>
        </p:blipFill>
        <p:spPr>
          <a:xfrm>
            <a:off x="7051961" y="4601561"/>
            <a:ext cx="1214967" cy="11215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4650" y="559246"/>
            <a:ext cx="7385881" cy="6112491"/>
          </a:xfrm>
        </p:spPr>
        <p:txBody>
          <a:bodyPr>
            <a:normAutofit/>
          </a:bodyPr>
          <a:lstStyle/>
          <a:p>
            <a:r>
              <a:rPr lang="en-US" b="1" dirty="0" smtClean="0"/>
              <a:t>In analyzing the texts on community service, the following questions emerge:</a:t>
            </a:r>
          </a:p>
          <a:p>
            <a:pPr lvl="1">
              <a:buFont typeface="Courier New"/>
              <a:buChar char="o"/>
            </a:pPr>
            <a:r>
              <a:rPr lang="en-US" dirty="0" smtClean="0"/>
              <a:t>Does requiring community service devalue it?</a:t>
            </a:r>
          </a:p>
          <a:p>
            <a:pPr lvl="1">
              <a:buFont typeface="Courier New"/>
              <a:buChar char="o"/>
            </a:pPr>
            <a:r>
              <a:rPr lang="en-US" dirty="0" smtClean="0"/>
              <a:t>Does requiring it discourage future participation?</a:t>
            </a:r>
          </a:p>
          <a:p>
            <a:pPr lvl="1">
              <a:buFont typeface="Courier New"/>
              <a:buChar char="o"/>
            </a:pPr>
            <a:r>
              <a:rPr lang="en-US" dirty="0" smtClean="0"/>
              <a:t>Does the positive experience that most volunteers have offset their initial reluctance to participate?</a:t>
            </a:r>
          </a:p>
          <a:p>
            <a:pPr lvl="1">
              <a:buFont typeface="Courier New"/>
              <a:buChar char="o"/>
            </a:pPr>
            <a:r>
              <a:rPr lang="en-US" dirty="0" smtClean="0"/>
              <a:t>What influence does socioeconomic status play in such a requirement? For example, if students need to earn money in their free time, can required community service programs be designed to accommodate them?</a:t>
            </a:r>
          </a:p>
          <a:p>
            <a:pPr lvl="1">
              <a:buFont typeface="Courier New"/>
              <a:buChar char="o"/>
            </a:pPr>
            <a:r>
              <a:rPr lang="en-US" dirty="0" smtClean="0"/>
              <a:t>How does a school system determine how may hours of service to require?</a:t>
            </a:r>
          </a:p>
          <a:p>
            <a:pPr lvl="1">
              <a:buFont typeface="Courier New"/>
              <a:buChar char="o"/>
            </a:pPr>
            <a:r>
              <a:rPr lang="en-US" dirty="0" smtClean="0"/>
              <a:t>How would making community service mandatory affect the fact  that many students volunteer for selfish reasons, namely, padding their resumes for college?</a:t>
            </a:r>
          </a:p>
        </p:txBody>
      </p:sp>
      <p:sp>
        <p:nvSpPr>
          <p:cNvPr id="4" name="Rectangle 3"/>
          <p:cNvSpPr/>
          <p:nvPr/>
        </p:nvSpPr>
        <p:spPr>
          <a:xfrm>
            <a:off x="924650" y="643911"/>
            <a:ext cx="7385881" cy="761554"/>
          </a:xfrm>
          <a:prstGeom prst="rect">
            <a:avLst/>
          </a:prstGeom>
          <a:solidFill>
            <a:schemeClr val="accent1">
              <a:lumMod val="60000"/>
              <a:lumOff val="4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These questions-and others you might have-illustrate the complexity of the issue and ensure that you do not develop an argument that is </a:t>
            </a:r>
            <a:r>
              <a:rPr lang="en-US" i="1" dirty="0" smtClean="0">
                <a:solidFill>
                  <a:srgbClr val="354675"/>
                </a:solidFill>
              </a:rPr>
              <a:t>one-sided </a:t>
            </a:r>
            <a:r>
              <a:rPr lang="en-US" dirty="0" smtClean="0"/>
              <a:t>or </a:t>
            </a:r>
            <a:r>
              <a:rPr lang="en-US" i="1" dirty="0" smtClean="0">
                <a:solidFill>
                  <a:schemeClr val="tx2">
                    <a:lumMod val="75000"/>
                  </a:schemeClr>
                </a:solidFill>
              </a:rPr>
              <a:t>polarized between yes and no</a:t>
            </a:r>
            <a:r>
              <a:rPr lang="en-US" dirty="0" smtClean="0"/>
              <a:t>.</a:t>
            </a:r>
          </a:p>
          <a:p>
            <a:endParaRPr lang="en-US" dirty="0"/>
          </a:p>
        </p:txBody>
      </p:sp>
      <p:pic>
        <p:nvPicPr>
          <p:cNvPr id="4" name="Picture 3"/>
          <p:cNvPicPr>
            <a:picLocks noChangeAspect="1"/>
          </p:cNvPicPr>
          <p:nvPr/>
        </p:nvPicPr>
        <p:blipFill>
          <a:blip r:embed="rId2"/>
          <a:stretch>
            <a:fillRect/>
          </a:stretch>
        </p:blipFill>
        <p:spPr>
          <a:xfrm>
            <a:off x="7051961" y="4601561"/>
            <a:ext cx="1214967" cy="11215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5023" y="597454"/>
            <a:ext cx="6965245" cy="943480"/>
          </a:xfrm>
        </p:spPr>
        <p:txBody>
          <a:bodyPr>
            <a:normAutofit fontScale="90000"/>
          </a:bodyPr>
          <a:lstStyle/>
          <a:p>
            <a:r>
              <a:rPr lang="en-US" sz="3200" dirty="0" smtClean="0"/>
              <a:t>Let’s brainstorm the complexities of one of your topics…</a:t>
            </a:r>
            <a:endParaRPr lang="en-US" sz="3200" dirty="0"/>
          </a:p>
        </p:txBody>
      </p:sp>
      <p:sp>
        <p:nvSpPr>
          <p:cNvPr id="5" name="Oval 4"/>
          <p:cNvSpPr/>
          <p:nvPr/>
        </p:nvSpPr>
        <p:spPr>
          <a:xfrm>
            <a:off x="1823157" y="1540935"/>
            <a:ext cx="5373510" cy="4453466"/>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770491" y="3149594"/>
            <a:ext cx="1529643" cy="1151465"/>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or Claim</a:t>
            </a:r>
            <a:endParaRPr lang="en-US" dirty="0"/>
          </a:p>
        </p:txBody>
      </p:sp>
      <p:sp>
        <p:nvSpPr>
          <p:cNvPr id="3" name="Content Placeholder 2"/>
          <p:cNvSpPr>
            <a:spLocks noGrp="1"/>
          </p:cNvSpPr>
          <p:nvPr>
            <p:ph idx="1"/>
          </p:nvPr>
        </p:nvSpPr>
        <p:spPr/>
        <p:txBody>
          <a:bodyPr/>
          <a:lstStyle/>
          <a:p>
            <a:r>
              <a:rPr lang="en-US" dirty="0" smtClean="0"/>
              <a:t>Consider the following working thesis statements:</a:t>
            </a:r>
          </a:p>
        </p:txBody>
      </p:sp>
      <p:pic>
        <p:nvPicPr>
          <p:cNvPr id="4" name="Picture 3" descr="MM900040935.GIF"/>
          <p:cNvPicPr>
            <a:picLocks noChangeAspect="1"/>
          </p:cNvPicPr>
          <p:nvPr/>
        </p:nvPicPr>
        <p:blipFill>
          <a:blip r:embed="rId3"/>
          <a:stretch>
            <a:fillRect/>
          </a:stretch>
        </p:blipFill>
        <p:spPr>
          <a:xfrm>
            <a:off x="3784600" y="4248150"/>
            <a:ext cx="1574800" cy="1206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#1</a:t>
            </a:r>
            <a:endParaRPr lang="en-US" dirty="0"/>
          </a:p>
        </p:txBody>
      </p:sp>
      <p:sp>
        <p:nvSpPr>
          <p:cNvPr id="3" name="Content Placeholder 2"/>
          <p:cNvSpPr>
            <a:spLocks noGrp="1"/>
          </p:cNvSpPr>
          <p:nvPr>
            <p:ph idx="1"/>
          </p:nvPr>
        </p:nvSpPr>
        <p:spPr/>
        <p:txBody>
          <a:bodyPr/>
          <a:lstStyle/>
          <a:p>
            <a:r>
              <a:rPr lang="en-US" dirty="0" smtClean="0"/>
              <a:t>Community service can be extremely valuable in the development of both character and academics, but the negative effects of forcing students to participate by making it a graduation requirement more than offset the benefits.</a:t>
            </a:r>
          </a:p>
          <a:p>
            <a:endParaRPr lang="en-US" dirty="0" smtClean="0"/>
          </a:p>
          <a:p>
            <a:endParaRPr lang="en-US" dirty="0" smtClean="0"/>
          </a:p>
          <a:p>
            <a:pPr>
              <a:buNone/>
            </a:pPr>
            <a:r>
              <a:rPr lang="en-US" dirty="0" smtClean="0"/>
              <a:t>What questions does this thesis address?</a:t>
            </a:r>
            <a:endParaRPr lang="en-US" dirty="0"/>
          </a:p>
        </p:txBody>
      </p:sp>
      <p:pic>
        <p:nvPicPr>
          <p:cNvPr id="4" name="Picture 3"/>
          <p:cNvPicPr>
            <a:picLocks noChangeAspect="1"/>
          </p:cNvPicPr>
          <p:nvPr/>
        </p:nvPicPr>
        <p:blipFill>
          <a:blip r:embed="rId3"/>
          <a:stretch>
            <a:fillRect/>
          </a:stretch>
        </p:blipFill>
        <p:spPr>
          <a:xfrm>
            <a:off x="7051961" y="4881360"/>
            <a:ext cx="1214967" cy="11215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#2</a:t>
            </a:r>
            <a:endParaRPr lang="en-US" dirty="0"/>
          </a:p>
        </p:txBody>
      </p:sp>
      <p:sp>
        <p:nvSpPr>
          <p:cNvPr id="3" name="Content Placeholder 2"/>
          <p:cNvSpPr>
            <a:spLocks noGrp="1"/>
          </p:cNvSpPr>
          <p:nvPr>
            <p:ph idx="1"/>
          </p:nvPr>
        </p:nvSpPr>
        <p:spPr/>
        <p:txBody>
          <a:bodyPr/>
          <a:lstStyle/>
          <a:p>
            <a:r>
              <a:rPr lang="en-US" dirty="0" smtClean="0"/>
              <a:t>Though students may not recognize the value of community service until later in life, high school should require community service to instill a sense of civic responsibility and encourage a lifelong habit of helping others.</a:t>
            </a:r>
          </a:p>
          <a:p>
            <a:endParaRPr lang="en-US" dirty="0" smtClean="0"/>
          </a:p>
          <a:p>
            <a:pPr>
              <a:buNone/>
            </a:pPr>
            <a:r>
              <a:rPr lang="en-US" dirty="0" smtClean="0"/>
              <a:t>Which sources could be used to support this thesis?</a:t>
            </a:r>
            <a:endParaRPr lang="en-US" dirty="0"/>
          </a:p>
        </p:txBody>
      </p:sp>
      <p:pic>
        <p:nvPicPr>
          <p:cNvPr id="4" name="Picture 3"/>
          <p:cNvPicPr>
            <a:picLocks noChangeAspect="1"/>
          </p:cNvPicPr>
          <p:nvPr/>
        </p:nvPicPr>
        <p:blipFill>
          <a:blip r:embed="rId3"/>
          <a:stretch>
            <a:fillRect/>
          </a:stretch>
        </p:blipFill>
        <p:spPr>
          <a:xfrm>
            <a:off x="7051961" y="902026"/>
            <a:ext cx="1214967" cy="11215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of Conversation</a:t>
            </a:r>
            <a:endParaRPr lang="en-US" dirty="0"/>
          </a:p>
        </p:txBody>
      </p:sp>
      <p:sp>
        <p:nvSpPr>
          <p:cNvPr id="3" name="Content Placeholder 2"/>
          <p:cNvSpPr>
            <a:spLocks noGrp="1"/>
          </p:cNvSpPr>
          <p:nvPr>
            <p:ph idx="1"/>
          </p:nvPr>
        </p:nvSpPr>
        <p:spPr/>
        <p:txBody>
          <a:bodyPr/>
          <a:lstStyle/>
          <a:p>
            <a:r>
              <a:rPr lang="en-US" dirty="0" smtClean="0"/>
              <a:t>Now that you have read the sources on </a:t>
            </a:r>
            <a:r>
              <a:rPr lang="en-US" b="1" dirty="0" smtClean="0"/>
              <a:t>mandatory community service</a:t>
            </a:r>
            <a:r>
              <a:rPr lang="en-US" dirty="0" smtClean="0"/>
              <a:t>, let’s walk through the process of synthesizing sources and formulating a position.</a:t>
            </a:r>
            <a:endParaRPr lang="en-US" dirty="0"/>
          </a:p>
        </p:txBody>
      </p:sp>
    </p:spTree>
    <p:extLst>
      <p:ext uri="{BB962C8B-B14F-4D97-AF65-F5344CB8AC3E}">
        <p14:creationId xmlns:p14="http://schemas.microsoft.com/office/powerpoint/2010/main" val="246582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#3</a:t>
            </a:r>
            <a:endParaRPr lang="en-US" dirty="0"/>
          </a:p>
        </p:txBody>
      </p:sp>
      <p:sp>
        <p:nvSpPr>
          <p:cNvPr id="3" name="Content Placeholder 2"/>
          <p:cNvSpPr>
            <a:spLocks noGrp="1"/>
          </p:cNvSpPr>
          <p:nvPr>
            <p:ph idx="1"/>
          </p:nvPr>
        </p:nvSpPr>
        <p:spPr/>
        <p:txBody>
          <a:bodyPr/>
          <a:lstStyle/>
          <a:p>
            <a:r>
              <a:rPr lang="en-US" dirty="0" smtClean="0"/>
              <a:t>Required community service programs are beneficial to both the individuals who participate and the communities being served, as long as students have some choice in the type of service they engage in.</a:t>
            </a:r>
          </a:p>
          <a:p>
            <a:endParaRPr lang="en-US" dirty="0" smtClean="0"/>
          </a:p>
          <a:p>
            <a:pPr>
              <a:buNone/>
            </a:pPr>
            <a:r>
              <a:rPr lang="en-US" dirty="0" smtClean="0"/>
              <a:t>How does this thesis address the complexities of this topic?</a:t>
            </a:r>
            <a:endParaRPr lang="en-US" dirty="0"/>
          </a:p>
        </p:txBody>
      </p:sp>
      <p:grpSp>
        <p:nvGrpSpPr>
          <p:cNvPr id="9" name="Group 8"/>
          <p:cNvGrpSpPr/>
          <p:nvPr/>
        </p:nvGrpSpPr>
        <p:grpSpPr>
          <a:xfrm>
            <a:off x="1845733" y="3640667"/>
            <a:ext cx="5486400" cy="406400"/>
            <a:chOff x="1845733" y="3640667"/>
            <a:chExt cx="5486400" cy="406400"/>
          </a:xfrm>
        </p:grpSpPr>
        <p:cxnSp>
          <p:nvCxnSpPr>
            <p:cNvPr id="5" name="Straight Connector 4"/>
            <p:cNvCxnSpPr/>
            <p:nvPr/>
          </p:nvCxnSpPr>
          <p:spPr>
            <a:xfrm>
              <a:off x="2861733" y="3640667"/>
              <a:ext cx="3945467" cy="158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845733" y="4045479"/>
              <a:ext cx="5486400" cy="158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pic>
        <p:nvPicPr>
          <p:cNvPr id="8" name="Picture 7"/>
          <p:cNvPicPr>
            <a:picLocks noChangeAspect="1"/>
          </p:cNvPicPr>
          <p:nvPr/>
        </p:nvPicPr>
        <p:blipFill>
          <a:blip r:embed="rId2"/>
          <a:stretch>
            <a:fillRect/>
          </a:stretch>
        </p:blipFill>
        <p:spPr>
          <a:xfrm>
            <a:off x="7051961" y="902026"/>
            <a:ext cx="1214967" cy="1121508"/>
          </a:xfrm>
          <a:prstGeom prst="rect">
            <a:avLst/>
          </a:prstGeom>
        </p:spPr>
      </p:pic>
      <p:grpSp>
        <p:nvGrpSpPr>
          <p:cNvPr id="12" name="Group 11"/>
          <p:cNvGrpSpPr/>
          <p:nvPr/>
        </p:nvGrpSpPr>
        <p:grpSpPr>
          <a:xfrm>
            <a:off x="7051961" y="2556535"/>
            <a:ext cx="1265766" cy="762000"/>
            <a:chOff x="7051961" y="2556535"/>
            <a:chExt cx="1265766" cy="762000"/>
          </a:xfrm>
        </p:grpSpPr>
        <p:sp>
          <p:nvSpPr>
            <p:cNvPr id="10" name="Cloud Callout 9"/>
            <p:cNvSpPr/>
            <p:nvPr/>
          </p:nvSpPr>
          <p:spPr>
            <a:xfrm>
              <a:off x="7051961" y="2556535"/>
              <a:ext cx="1214967" cy="762000"/>
            </a:xfrm>
            <a:prstGeom prst="cloudCallout">
              <a:avLst>
                <a:gd name="adj1" fmla="val -50101"/>
                <a:gd name="adj2" fmla="val 89166"/>
              </a:avLst>
            </a:prstGeom>
            <a:no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166260" y="2661342"/>
              <a:ext cx="1151467" cy="369332"/>
            </a:xfrm>
            <a:prstGeom prst="rect">
              <a:avLst/>
            </a:prstGeom>
            <a:noFill/>
          </p:spPr>
          <p:txBody>
            <a:bodyPr wrap="square" rtlCol="0">
              <a:spAutoFit/>
            </a:bodyPr>
            <a:lstStyle/>
            <a:p>
              <a:r>
                <a:rPr lang="en-US" dirty="0" smtClean="0"/>
                <a:t>qualifier</a:t>
              </a:r>
              <a:endParaRPr lang="en-US"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lide(fromBottom)">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Synthesis Essay</a:t>
            </a:r>
            <a:endParaRPr lang="en-US" dirty="0"/>
          </a:p>
        </p:txBody>
      </p:sp>
      <p:sp>
        <p:nvSpPr>
          <p:cNvPr id="3" name="Content Placeholder 2"/>
          <p:cNvSpPr>
            <a:spLocks noGrp="1"/>
          </p:cNvSpPr>
          <p:nvPr>
            <p:ph idx="1"/>
          </p:nvPr>
        </p:nvSpPr>
        <p:spPr/>
        <p:txBody>
          <a:bodyPr/>
          <a:lstStyle/>
          <a:p>
            <a:r>
              <a:rPr lang="en-US" dirty="0" smtClean="0"/>
              <a:t>Although you might want to tailor one of these working thesis statements to use in your essay, each one suggests a clear focus while acknowledging the complexities of the issues.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57" y="817582"/>
            <a:ext cx="5943601" cy="1202485"/>
          </a:xfrm>
        </p:spPr>
        <p:txBody>
          <a:bodyPr>
            <a:normAutofit fontScale="90000"/>
          </a:bodyPr>
          <a:lstStyle/>
          <a:p>
            <a:r>
              <a:rPr lang="en-US" dirty="0" smtClean="0"/>
              <a:t>Recognizing Complexity</a:t>
            </a:r>
            <a:endParaRPr lang="en-US" dirty="0"/>
          </a:p>
        </p:txBody>
      </p:sp>
      <p:sp>
        <p:nvSpPr>
          <p:cNvPr id="3" name="Content Placeholder 2"/>
          <p:cNvSpPr>
            <a:spLocks noGrp="1"/>
          </p:cNvSpPr>
          <p:nvPr>
            <p:ph idx="1"/>
          </p:nvPr>
        </p:nvSpPr>
        <p:spPr>
          <a:xfrm>
            <a:off x="1185334" y="1727200"/>
            <a:ext cx="6474112" cy="3995869"/>
          </a:xfrm>
        </p:spPr>
        <p:txBody>
          <a:bodyPr>
            <a:normAutofit fontScale="92500" lnSpcReduction="10000"/>
          </a:bodyPr>
          <a:lstStyle/>
          <a:p>
            <a:r>
              <a:rPr lang="en-US" dirty="0"/>
              <a:t>As you move from reading and analyzing the sources to integrating them into your own writing, you will engage in a process of selection.</a:t>
            </a:r>
          </a:p>
          <a:p>
            <a:r>
              <a:rPr lang="en-US" dirty="0"/>
              <a:t>This is often a complex step in which, ideally, you explore the individual texts and </a:t>
            </a:r>
            <a:r>
              <a:rPr lang="en-US" b="1" dirty="0"/>
              <a:t>start to see connections among them</a:t>
            </a:r>
            <a:r>
              <a:rPr lang="en-US" dirty="0"/>
              <a:t>.</a:t>
            </a:r>
          </a:p>
          <a:p>
            <a:r>
              <a:rPr lang="en-US" dirty="0"/>
              <a:t>Essential to this process is your willingness to understand each text on its own terms, even if you disagree with the ideas or position; in fact, texts that present viewpoints different from those you initially hold are often the ones that become most important to the development of your argument.</a:t>
            </a:r>
          </a:p>
          <a:p>
            <a:endParaRPr lang="en-US" dirty="0"/>
          </a:p>
        </p:txBody>
      </p:sp>
      <p:pic>
        <p:nvPicPr>
          <p:cNvPr id="4" name="Picture 3"/>
          <p:cNvPicPr>
            <a:picLocks noChangeAspect="1"/>
          </p:cNvPicPr>
          <p:nvPr/>
        </p:nvPicPr>
        <p:blipFill>
          <a:blip r:embed="rId2"/>
          <a:stretch>
            <a:fillRect/>
          </a:stretch>
        </p:blipFill>
        <p:spPr>
          <a:xfrm>
            <a:off x="7051961" y="902026"/>
            <a:ext cx="1214967" cy="1121508"/>
          </a:xfrm>
          <a:prstGeom prst="rect">
            <a:avLst/>
          </a:prstGeom>
        </p:spPr>
      </p:pic>
    </p:spTree>
    <p:extLst>
      <p:ext uri="{BB962C8B-B14F-4D97-AF65-F5344CB8AC3E}">
        <p14:creationId xmlns:p14="http://schemas.microsoft.com/office/powerpoint/2010/main" val="961698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4" y="817582"/>
            <a:ext cx="5956938" cy="1202485"/>
          </a:xfrm>
        </p:spPr>
        <p:txBody>
          <a:bodyPr>
            <a:normAutofit fontScale="90000"/>
          </a:bodyPr>
          <a:lstStyle/>
          <a:p>
            <a:r>
              <a:rPr lang="en-US" dirty="0" smtClean="0"/>
              <a:t>Recognizing Complexity</a:t>
            </a:r>
            <a:endParaRPr lang="en-US" dirty="0"/>
          </a:p>
        </p:txBody>
      </p:sp>
      <p:sp>
        <p:nvSpPr>
          <p:cNvPr id="3" name="Content Placeholder 2"/>
          <p:cNvSpPr>
            <a:spLocks noGrp="1"/>
          </p:cNvSpPr>
          <p:nvPr>
            <p:ph idx="1"/>
          </p:nvPr>
        </p:nvSpPr>
        <p:spPr/>
        <p:txBody>
          <a:bodyPr>
            <a:normAutofit/>
          </a:bodyPr>
          <a:lstStyle/>
          <a:p>
            <a:r>
              <a:rPr lang="en-US" dirty="0" smtClean="0"/>
              <a:t>The fact is, you can rarely change a reader’s mind, at least not radically or immediately.</a:t>
            </a:r>
          </a:p>
          <a:p>
            <a:r>
              <a:rPr lang="en-US" dirty="0" smtClean="0"/>
              <a:t>Instead, what you want to aim for is a compelling argument that leaves the reader thinking, questioning, considering, and </a:t>
            </a:r>
            <a:r>
              <a:rPr lang="en-US" i="1" dirty="0" smtClean="0"/>
              <a:t>reconsidering</a:t>
            </a:r>
            <a:r>
              <a:rPr lang="en-US" dirty="0" smtClean="0"/>
              <a:t>.</a:t>
            </a:r>
          </a:p>
        </p:txBody>
      </p:sp>
      <p:pic>
        <p:nvPicPr>
          <p:cNvPr id="5" name="Picture 4"/>
          <p:cNvPicPr>
            <a:picLocks noChangeAspect="1"/>
          </p:cNvPicPr>
          <p:nvPr/>
        </p:nvPicPr>
        <p:blipFill>
          <a:blip r:embed="rId2"/>
          <a:stretch>
            <a:fillRect/>
          </a:stretch>
        </p:blipFill>
        <p:spPr>
          <a:xfrm>
            <a:off x="7051961" y="902026"/>
            <a:ext cx="1214967" cy="1121508"/>
          </a:xfrm>
          <a:prstGeom prst="rect">
            <a:avLst/>
          </a:prstGeom>
        </p:spPr>
      </p:pic>
    </p:spTree>
    <p:extLst>
      <p:ext uri="{BB962C8B-B14F-4D97-AF65-F5344CB8AC3E}">
        <p14:creationId xmlns:p14="http://schemas.microsoft.com/office/powerpoint/2010/main" val="551427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1" y="597296"/>
            <a:ext cx="4867559" cy="1202485"/>
          </a:xfrm>
        </p:spPr>
        <p:txBody>
          <a:bodyPr>
            <a:normAutofit fontScale="90000"/>
          </a:bodyPr>
          <a:lstStyle/>
          <a:p>
            <a:r>
              <a:rPr lang="en-US" dirty="0" smtClean="0"/>
              <a:t>Beyond a </a:t>
            </a:r>
            <a:br>
              <a:rPr lang="en-US" dirty="0" smtClean="0"/>
            </a:br>
            <a:r>
              <a:rPr lang="en-US" dirty="0" smtClean="0"/>
              <a:t>Shouting Match</a:t>
            </a:r>
            <a:endParaRPr lang="en-US" dirty="0"/>
          </a:p>
        </p:txBody>
      </p:sp>
      <p:sp>
        <p:nvSpPr>
          <p:cNvPr id="3" name="Content Placeholder 2"/>
          <p:cNvSpPr>
            <a:spLocks noGrp="1"/>
          </p:cNvSpPr>
          <p:nvPr>
            <p:ph idx="1"/>
          </p:nvPr>
        </p:nvSpPr>
        <p:spPr>
          <a:xfrm>
            <a:off x="825502" y="1918312"/>
            <a:ext cx="7492226" cy="4685688"/>
          </a:xfrm>
        </p:spPr>
        <p:txBody>
          <a:bodyPr>
            <a:normAutofit/>
          </a:bodyPr>
          <a:lstStyle/>
          <a:p>
            <a:r>
              <a:rPr lang="en-US" dirty="0"/>
              <a:t>To do this, you have to acknowledge that the issue at hand is a complex one with no easy solutions and a variety of valid perspectives on the matter.</a:t>
            </a:r>
          </a:p>
          <a:p>
            <a:r>
              <a:rPr lang="en-US" dirty="0" smtClean="0"/>
              <a:t>You want to present a reasonable idea in a voice that is logical, sincere, and informed.</a:t>
            </a:r>
          </a:p>
          <a:p>
            <a:r>
              <a:rPr lang="en-US" dirty="0" smtClean="0"/>
              <a:t>To write a qualified argument, you must anticipate objections to your position and recognize and respect the complexities of your topic.</a:t>
            </a:r>
          </a:p>
          <a:p>
            <a:r>
              <a:rPr lang="en-US" dirty="0" smtClean="0"/>
              <a:t>A reasonable voice recognizes that there are more than two sides to an issue-more than pro-con, which is the written equivalent of a shouting match.</a:t>
            </a:r>
          </a:p>
        </p:txBody>
      </p:sp>
      <p:pic>
        <p:nvPicPr>
          <p:cNvPr id="4" name="Picture 3"/>
          <p:cNvPicPr>
            <a:picLocks noChangeAspect="1"/>
          </p:cNvPicPr>
          <p:nvPr/>
        </p:nvPicPr>
        <p:blipFill>
          <a:blip r:embed="rId2"/>
          <a:stretch>
            <a:fillRect/>
          </a:stretch>
        </p:blipFill>
        <p:spPr>
          <a:xfrm>
            <a:off x="825501" y="650431"/>
            <a:ext cx="1409700" cy="1149350"/>
          </a:xfrm>
          <a:prstGeom prst="rect">
            <a:avLst/>
          </a:prstGeom>
        </p:spPr>
      </p:pic>
      <p:pic>
        <p:nvPicPr>
          <p:cNvPr id="5" name="Picture 4"/>
          <p:cNvPicPr>
            <a:picLocks noChangeAspect="1"/>
          </p:cNvPicPr>
          <p:nvPr/>
        </p:nvPicPr>
        <p:blipFill>
          <a:blip r:embed="rId3"/>
          <a:stretch>
            <a:fillRect/>
          </a:stretch>
        </p:blipFill>
        <p:spPr>
          <a:xfrm>
            <a:off x="7102760" y="678273"/>
            <a:ext cx="1214967" cy="1121508"/>
          </a:xfrm>
          <a:prstGeom prst="rect">
            <a:avLst/>
          </a:prstGeom>
        </p:spPr>
      </p:pic>
    </p:spTree>
    <p:extLst>
      <p:ext uri="{BB962C8B-B14F-4D97-AF65-F5344CB8AC3E}">
        <p14:creationId xmlns:p14="http://schemas.microsoft.com/office/powerpoint/2010/main" val="2623475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Passages</a:t>
            </a:r>
            <a:endParaRPr lang="en-US" dirty="0"/>
          </a:p>
        </p:txBody>
      </p:sp>
      <p:sp>
        <p:nvSpPr>
          <p:cNvPr id="3" name="Content Placeholder 2"/>
          <p:cNvSpPr>
            <a:spLocks noGrp="1"/>
          </p:cNvSpPr>
          <p:nvPr>
            <p:ph idx="1"/>
          </p:nvPr>
        </p:nvSpPr>
        <p:spPr/>
        <p:txBody>
          <a:bodyPr/>
          <a:lstStyle/>
          <a:p>
            <a:r>
              <a:rPr lang="en-US" dirty="0" smtClean="0"/>
              <a:t>Careful reading has already revealed some of the complexities surrounding the issue of mandatory community service in schools.</a:t>
            </a:r>
          </a:p>
          <a:p>
            <a:r>
              <a:rPr lang="en-US" dirty="0" smtClean="0"/>
              <a:t>Let’s explore a few…</a:t>
            </a:r>
            <a:endParaRPr lang="en-US" dirty="0"/>
          </a:p>
        </p:txBody>
      </p:sp>
      <p:pic>
        <p:nvPicPr>
          <p:cNvPr id="4" name="Picture 3"/>
          <p:cNvPicPr>
            <a:picLocks noChangeAspect="1"/>
          </p:cNvPicPr>
          <p:nvPr/>
        </p:nvPicPr>
        <p:blipFill>
          <a:blip r:embed="rId2"/>
          <a:stretch>
            <a:fillRect/>
          </a:stretch>
        </p:blipFill>
        <p:spPr>
          <a:xfrm>
            <a:off x="7051961" y="4925253"/>
            <a:ext cx="1214967" cy="1121508"/>
          </a:xfrm>
          <a:prstGeom prst="rect">
            <a:avLst/>
          </a:prstGeom>
        </p:spPr>
      </p:pic>
    </p:spTree>
    <p:extLst>
      <p:ext uri="{BB962C8B-B14F-4D97-AF65-F5344CB8AC3E}">
        <p14:creationId xmlns:p14="http://schemas.microsoft.com/office/powerpoint/2010/main" val="27066697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 1, the excerpt from </a:t>
            </a:r>
            <a:r>
              <a:rPr lang="en-US" i="1" dirty="0" err="1" smtClean="0"/>
              <a:t>Millennials</a:t>
            </a:r>
            <a:r>
              <a:rPr lang="en-US" i="1" dirty="0" smtClean="0"/>
              <a:t> Rising</a:t>
            </a:r>
            <a:endParaRPr lang="en-US" dirty="0"/>
          </a:p>
        </p:txBody>
      </p:sp>
      <p:sp>
        <p:nvSpPr>
          <p:cNvPr id="3" name="Content Placeholder 2"/>
          <p:cNvSpPr>
            <a:spLocks noGrp="1"/>
          </p:cNvSpPr>
          <p:nvPr>
            <p:ph idx="1"/>
          </p:nvPr>
        </p:nvSpPr>
        <p:spPr/>
        <p:txBody>
          <a:bodyPr/>
          <a:lstStyle/>
          <a:p>
            <a:r>
              <a:rPr lang="en-US" dirty="0" smtClean="0"/>
              <a:t>This source describes what community service has meant for various generations, ranging from Selective Service in the early twentieth century to service learning today.</a:t>
            </a:r>
            <a:endParaRPr lang="en-US" dirty="0"/>
          </a:p>
        </p:txBody>
      </p:sp>
      <p:pic>
        <p:nvPicPr>
          <p:cNvPr id="5" name="Picture 4"/>
          <p:cNvPicPr>
            <a:picLocks noChangeAspect="1"/>
          </p:cNvPicPr>
          <p:nvPr/>
        </p:nvPicPr>
        <p:blipFill>
          <a:blip r:embed="rId2"/>
          <a:stretch>
            <a:fillRect/>
          </a:stretch>
        </p:blipFill>
        <p:spPr>
          <a:xfrm>
            <a:off x="4175156" y="4136619"/>
            <a:ext cx="3677569" cy="2451712"/>
          </a:xfrm>
          <a:prstGeom prst="rect">
            <a:avLst/>
          </a:prstGeom>
        </p:spPr>
      </p:pic>
      <p:pic>
        <p:nvPicPr>
          <p:cNvPr id="8" name="Picture 7"/>
          <p:cNvPicPr>
            <a:picLocks noChangeAspect="1"/>
          </p:cNvPicPr>
          <p:nvPr/>
        </p:nvPicPr>
        <p:blipFill>
          <a:blip r:embed="rId3"/>
          <a:stretch>
            <a:fillRect/>
          </a:stretch>
        </p:blipFill>
        <p:spPr>
          <a:xfrm>
            <a:off x="1338582" y="3852457"/>
            <a:ext cx="2169280" cy="2848988"/>
          </a:xfrm>
          <a:prstGeom prst="rect">
            <a:avLst/>
          </a:prstGeom>
        </p:spPr>
      </p:pic>
    </p:spTree>
    <p:extLst>
      <p:ext uri="{BB962C8B-B14F-4D97-AF65-F5344CB8AC3E}">
        <p14:creationId xmlns:p14="http://schemas.microsoft.com/office/powerpoint/2010/main" val="21755668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 2, the mission statement from Dalton School</a:t>
            </a:r>
            <a:endParaRPr lang="en-US" dirty="0"/>
          </a:p>
        </p:txBody>
      </p:sp>
      <p:sp>
        <p:nvSpPr>
          <p:cNvPr id="3" name="Content Placeholder 2"/>
          <p:cNvSpPr>
            <a:spLocks noGrp="1"/>
          </p:cNvSpPr>
          <p:nvPr>
            <p:ph idx="1"/>
          </p:nvPr>
        </p:nvSpPr>
        <p:spPr/>
        <p:txBody>
          <a:bodyPr/>
          <a:lstStyle/>
          <a:p>
            <a:r>
              <a:rPr lang="en-US" dirty="0" smtClean="0"/>
              <a:t>This source offers an argument for community service based morality and a sense of responsibility to a community.  </a:t>
            </a:r>
          </a:p>
          <a:p>
            <a:r>
              <a:rPr lang="en-US" dirty="0" smtClean="0"/>
              <a:t>However, the statement is from a small private school.  </a:t>
            </a:r>
          </a:p>
          <a:p>
            <a:r>
              <a:rPr lang="en-US" dirty="0" smtClean="0"/>
              <a:t>Might this limit its wider application?</a:t>
            </a:r>
            <a:endParaRPr lang="en-US" dirty="0"/>
          </a:p>
        </p:txBody>
      </p:sp>
      <p:pic>
        <p:nvPicPr>
          <p:cNvPr id="6" name="Picture 5"/>
          <p:cNvPicPr>
            <a:picLocks noChangeAspect="1"/>
          </p:cNvPicPr>
          <p:nvPr/>
        </p:nvPicPr>
        <p:blipFill>
          <a:blip r:embed="rId2"/>
          <a:stretch>
            <a:fillRect/>
          </a:stretch>
        </p:blipFill>
        <p:spPr>
          <a:xfrm>
            <a:off x="3289299" y="4804157"/>
            <a:ext cx="2586567" cy="1837824"/>
          </a:xfrm>
          <a:prstGeom prst="rect">
            <a:avLst/>
          </a:prstGeom>
        </p:spPr>
      </p:pic>
    </p:spTree>
    <p:extLst>
      <p:ext uri="{BB962C8B-B14F-4D97-AF65-F5344CB8AC3E}">
        <p14:creationId xmlns:p14="http://schemas.microsoft.com/office/powerpoint/2010/main" val="20846655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 3, “Volunteering Opens Teen’s Eyes to Nursing”</a:t>
            </a:r>
            <a:endParaRPr lang="en-US" dirty="0"/>
          </a:p>
        </p:txBody>
      </p:sp>
      <p:sp>
        <p:nvSpPr>
          <p:cNvPr id="3" name="Content Placeholder 2"/>
          <p:cNvSpPr>
            <a:spLocks noGrp="1"/>
          </p:cNvSpPr>
          <p:nvPr>
            <p:ph idx="1"/>
          </p:nvPr>
        </p:nvSpPr>
        <p:spPr/>
        <p:txBody>
          <a:bodyPr/>
          <a:lstStyle/>
          <a:p>
            <a:r>
              <a:rPr lang="en-US" dirty="0" smtClean="0"/>
              <a:t>This source is quite positive and possibly persuasive if you are writing in support of community service.</a:t>
            </a:r>
          </a:p>
          <a:p>
            <a:r>
              <a:rPr lang="en-US" dirty="0" smtClean="0"/>
              <a:t>However, it focuses on the experience of a seventh grader, which might not be relevant to high schools.</a:t>
            </a:r>
            <a:endParaRPr lang="en-US" dirty="0"/>
          </a:p>
        </p:txBody>
      </p:sp>
      <p:pic>
        <p:nvPicPr>
          <p:cNvPr id="4" name="Picture 3"/>
          <p:cNvPicPr>
            <a:picLocks noChangeAspect="1"/>
          </p:cNvPicPr>
          <p:nvPr/>
        </p:nvPicPr>
        <p:blipFill>
          <a:blip r:embed="rId2"/>
          <a:stretch>
            <a:fillRect/>
          </a:stretch>
        </p:blipFill>
        <p:spPr>
          <a:xfrm>
            <a:off x="3049056" y="4748984"/>
            <a:ext cx="3012017" cy="1948170"/>
          </a:xfrm>
          <a:prstGeom prst="rect">
            <a:avLst/>
          </a:prstGeom>
        </p:spPr>
      </p:pic>
    </p:spTree>
    <p:extLst>
      <p:ext uri="{BB962C8B-B14F-4D97-AF65-F5344CB8AC3E}">
        <p14:creationId xmlns:p14="http://schemas.microsoft.com/office/powerpoint/2010/main" val="70742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278</TotalTime>
  <Words>1155</Words>
  <Application>Microsoft Macintosh PowerPoint</Application>
  <PresentationFormat>On-screen Show (4:3)</PresentationFormat>
  <Paragraphs>82</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Pushpin</vt:lpstr>
      <vt:lpstr>Writing a Synthesis Essay</vt:lpstr>
      <vt:lpstr>Topic of Conversation</vt:lpstr>
      <vt:lpstr>Recognizing Complexity</vt:lpstr>
      <vt:lpstr>Recognizing Complexity</vt:lpstr>
      <vt:lpstr>Beyond a  Shouting Match</vt:lpstr>
      <vt:lpstr>Community Passages</vt:lpstr>
      <vt:lpstr>Source 1, the excerpt from Millennials Rising</vt:lpstr>
      <vt:lpstr>Source 2, the mission statement from Dalton School</vt:lpstr>
      <vt:lpstr>Source 3, “Volunteering Opens Teen’s Eyes to Nursing”</vt:lpstr>
      <vt:lpstr>Source 4, on resume padding</vt:lpstr>
      <vt:lpstr>Source 5, on mandatory volunteerism</vt:lpstr>
      <vt:lpstr>Source 6, the graphs from Mark Hugo Lopez’s study</vt:lpstr>
      <vt:lpstr>Formulating Your Position</vt:lpstr>
      <vt:lpstr>PowerPoint Presentation</vt:lpstr>
      <vt:lpstr>PowerPoint Presentation</vt:lpstr>
      <vt:lpstr>Let’s brainstorm the complexities of one of your topics…</vt:lpstr>
      <vt:lpstr>Thesis or Claim</vt:lpstr>
      <vt:lpstr>Thesis #1</vt:lpstr>
      <vt:lpstr>Thesis #2</vt:lpstr>
      <vt:lpstr>Thesis #3</vt:lpstr>
      <vt:lpstr>Your Synthesis Essay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Synthesis Essay</dc:title>
  <dc:creator>Sherri</dc:creator>
  <cp:lastModifiedBy>Damon Havlicek</cp:lastModifiedBy>
  <cp:revision>18</cp:revision>
  <dcterms:created xsi:type="dcterms:W3CDTF">2014-03-26T14:30:55Z</dcterms:created>
  <dcterms:modified xsi:type="dcterms:W3CDTF">2016-09-14T16:30:16Z</dcterms:modified>
</cp:coreProperties>
</file>